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85A21-3432-0A48-AAF1-A667CC1FF807}" type="datetimeFigureOut">
              <a:rPr lang="de-DE" smtClean="0"/>
              <a:pPr/>
              <a:t>10/9/09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4727-A676-8044-B0FE-DB62C60FA9C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15570"/>
            <a:ext cx="7772400" cy="1470025"/>
          </a:xfrm>
        </p:spPr>
        <p:txBody>
          <a:bodyPr>
            <a:normAutofit/>
          </a:bodyPr>
          <a:lstStyle/>
          <a:p>
            <a:r>
              <a:rPr lang="de-DE" sz="5400" b="1" dirty="0" smtClean="0">
                <a:solidFill>
                  <a:srgbClr val="3F2C14"/>
                </a:solidFill>
              </a:rPr>
              <a:t>PAY and MOTIVATION</a:t>
            </a:r>
            <a:endParaRPr lang="de-DE" sz="5400" b="1" dirty="0">
              <a:solidFill>
                <a:srgbClr val="3F2C1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1704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2400" dirty="0" smtClean="0">
                <a:solidFill>
                  <a:srgbClr val="3F2C14"/>
                </a:solidFill>
              </a:rPr>
              <a:t>Bruno S. Frey</a:t>
            </a:r>
          </a:p>
          <a:p>
            <a:pPr>
              <a:spcBef>
                <a:spcPts val="0"/>
              </a:spcBef>
            </a:pPr>
            <a:r>
              <a:rPr lang="de-DE" sz="2400" dirty="0" smtClean="0">
                <a:solidFill>
                  <a:srgbClr val="3F2C14"/>
                </a:solidFill>
              </a:rPr>
              <a:t>University of </a:t>
            </a:r>
            <a:r>
              <a:rPr lang="de-DE" sz="2400" dirty="0" err="1" smtClean="0">
                <a:solidFill>
                  <a:srgbClr val="3F2C14"/>
                </a:solidFill>
              </a:rPr>
              <a:t>Zurich</a:t>
            </a:r>
            <a:endParaRPr lang="de-DE" sz="2400" dirty="0" smtClean="0">
              <a:solidFill>
                <a:srgbClr val="3F2C14"/>
              </a:solidFill>
            </a:endParaRPr>
          </a:p>
          <a:p>
            <a:pPr>
              <a:spcBef>
                <a:spcPts val="0"/>
              </a:spcBef>
            </a:pPr>
            <a:r>
              <a:rPr lang="de-DE" sz="2400" dirty="0">
                <a:solidFill>
                  <a:srgbClr val="3F2C14"/>
                </a:solidFill>
              </a:rPr>
              <a:t>a</a:t>
            </a:r>
            <a:r>
              <a:rPr lang="de-DE" sz="2400" dirty="0" smtClean="0">
                <a:solidFill>
                  <a:srgbClr val="3F2C14"/>
                </a:solidFill>
              </a:rPr>
              <a:t>nd</a:t>
            </a:r>
          </a:p>
          <a:p>
            <a:pPr>
              <a:spcBef>
                <a:spcPts val="0"/>
              </a:spcBef>
            </a:pPr>
            <a:r>
              <a:rPr lang="de-DE" sz="2400" dirty="0" smtClean="0">
                <a:solidFill>
                  <a:srgbClr val="3F2C14"/>
                </a:solidFill>
              </a:rPr>
              <a:t>CREMA – Center </a:t>
            </a:r>
            <a:r>
              <a:rPr lang="de-DE" sz="2400" dirty="0" err="1" smtClean="0">
                <a:solidFill>
                  <a:srgbClr val="3F2C14"/>
                </a:solidFill>
              </a:rPr>
              <a:t>for</a:t>
            </a:r>
            <a:r>
              <a:rPr lang="de-DE" sz="2400" dirty="0" smtClean="0">
                <a:solidFill>
                  <a:srgbClr val="3F2C14"/>
                </a:solidFill>
              </a:rPr>
              <a:t> Research in Economics, Management</a:t>
            </a:r>
          </a:p>
          <a:p>
            <a:pPr>
              <a:spcBef>
                <a:spcPts val="0"/>
              </a:spcBef>
            </a:pPr>
            <a:r>
              <a:rPr lang="de-DE" sz="2400" dirty="0" smtClean="0">
                <a:solidFill>
                  <a:srgbClr val="3F2C14"/>
                </a:solidFill>
              </a:rPr>
              <a:t> and </a:t>
            </a:r>
            <a:r>
              <a:rPr lang="de-DE" sz="2400" dirty="0" err="1" smtClean="0">
                <a:solidFill>
                  <a:srgbClr val="3F2C14"/>
                </a:solidFill>
              </a:rPr>
              <a:t>the</a:t>
            </a:r>
            <a:r>
              <a:rPr lang="de-DE" sz="2400" dirty="0" smtClean="0">
                <a:solidFill>
                  <a:srgbClr val="3F2C14"/>
                </a:solidFill>
              </a:rPr>
              <a:t> Arts, Switzerland</a:t>
            </a:r>
            <a:endParaRPr lang="de-DE" sz="2400" dirty="0">
              <a:solidFill>
                <a:srgbClr val="3F2C1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smtClean="0">
                <a:solidFill>
                  <a:srgbClr val="3F2C14"/>
                </a:solidFill>
              </a:rPr>
              <a:t>Why</a:t>
            </a:r>
          </a:p>
          <a:p>
            <a:pPr>
              <a:buNone/>
            </a:pPr>
            <a:r>
              <a:rPr lang="en-US" sz="5400" b="1" smtClean="0">
                <a:solidFill>
                  <a:srgbClr val="3F2C14"/>
                </a:solidFill>
              </a:rPr>
              <a:t>   PAY FOR PERFORMANCE</a:t>
            </a:r>
          </a:p>
          <a:p>
            <a:pPr>
              <a:buNone/>
            </a:pPr>
            <a:r>
              <a:rPr lang="en-US" sz="5400" b="1" smtClean="0">
                <a:solidFill>
                  <a:srgbClr val="3F2C14"/>
                </a:solidFill>
              </a:rPr>
              <a:t>                      </a:t>
            </a:r>
            <a:r>
              <a:rPr lang="en-US" sz="4400" smtClean="0">
                <a:solidFill>
                  <a:srgbClr val="3F2C14"/>
                </a:solidFill>
              </a:rPr>
              <a:t>is a bad idea</a:t>
            </a:r>
            <a:endParaRPr lang="en-US" sz="4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3F2C14"/>
                </a:solidFill>
              </a:rPr>
              <a:t>Problem 1</a:t>
            </a:r>
            <a:endParaRPr lang="de-DE" b="1" dirty="0">
              <a:solidFill>
                <a:srgbClr val="3F2C1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Performance </a:t>
            </a:r>
            <a:r>
              <a:rPr lang="de-DE" dirty="0" err="1" smtClean="0">
                <a:solidFill>
                  <a:srgbClr val="3F2C14"/>
                </a:solidFill>
              </a:rPr>
              <a:t>is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</a:t>
            </a: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	</a:t>
            </a:r>
            <a:r>
              <a:rPr lang="de-DE" dirty="0" err="1" smtClean="0">
                <a:solidFill>
                  <a:srgbClr val="3F2C14"/>
                </a:solidFill>
              </a:rPr>
              <a:t>difficult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	</a:t>
            </a:r>
            <a:r>
              <a:rPr lang="de-DE" dirty="0" err="1" smtClean="0">
                <a:solidFill>
                  <a:srgbClr val="3F2C14"/>
                </a:solidFill>
              </a:rPr>
              <a:t>impossible</a:t>
            </a:r>
            <a:r>
              <a:rPr lang="de-DE" dirty="0" smtClean="0">
                <a:solidFill>
                  <a:srgbClr val="3F2C14"/>
                </a:solidFill>
              </a:rPr>
              <a:t>							</a:t>
            </a:r>
          </a:p>
          <a:p>
            <a:pPr>
              <a:buNone/>
            </a:pPr>
            <a:endParaRPr lang="de-DE" dirty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to </a:t>
            </a:r>
            <a:r>
              <a:rPr lang="de-DE" dirty="0" err="1" smtClean="0">
                <a:solidFill>
                  <a:srgbClr val="3F2C14"/>
                </a:solidFill>
              </a:rPr>
              <a:t>measure</a:t>
            </a:r>
            <a:endParaRPr lang="de-DE" dirty="0">
              <a:solidFill>
                <a:srgbClr val="3F2C1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3F2C14"/>
                </a:solidFill>
              </a:rPr>
              <a:t>Problem 2</a:t>
            </a:r>
            <a:endParaRPr lang="de-DE" b="1" dirty="0">
              <a:solidFill>
                <a:srgbClr val="3F2C1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Performance </a:t>
            </a:r>
            <a:r>
              <a:rPr lang="de-DE" dirty="0" err="1" smtClean="0">
                <a:solidFill>
                  <a:srgbClr val="3F2C14"/>
                </a:solidFill>
              </a:rPr>
              <a:t>Pay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</a:t>
            </a:r>
            <a:r>
              <a:rPr lang="de-DE" dirty="0" err="1" smtClean="0">
                <a:solidFill>
                  <a:srgbClr val="3F2C14"/>
                </a:solidFill>
              </a:rPr>
              <a:t>undermines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err="1" smtClean="0">
                <a:solidFill>
                  <a:srgbClr val="3F2C14"/>
                </a:solidFill>
              </a:rPr>
              <a:t>Intrinsic</a:t>
            </a:r>
            <a:r>
              <a:rPr lang="de-DE" dirty="0" smtClean="0">
                <a:solidFill>
                  <a:srgbClr val="3F2C14"/>
                </a:solidFill>
              </a:rPr>
              <a:t> </a:t>
            </a:r>
            <a:r>
              <a:rPr lang="de-DE" dirty="0" err="1" smtClean="0">
                <a:solidFill>
                  <a:srgbClr val="3F2C14"/>
                </a:solidFill>
              </a:rPr>
              <a:t>motivation</a:t>
            </a:r>
            <a:endParaRPr lang="de-DE" dirty="0">
              <a:solidFill>
                <a:srgbClr val="3F2C1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3F2C14"/>
                </a:solidFill>
              </a:rPr>
              <a:t>Problem 3</a:t>
            </a:r>
            <a:endParaRPr lang="de-DE" b="1" dirty="0">
              <a:solidFill>
                <a:srgbClr val="3F2C1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Performance </a:t>
            </a:r>
            <a:r>
              <a:rPr lang="de-DE" dirty="0" err="1" smtClean="0">
                <a:solidFill>
                  <a:srgbClr val="3F2C14"/>
                </a:solidFill>
              </a:rPr>
              <a:t>Pay</a:t>
            </a:r>
            <a:r>
              <a:rPr lang="de-DE" dirty="0" smtClean="0">
                <a:solidFill>
                  <a:srgbClr val="3F2C14"/>
                </a:solidFill>
              </a:rPr>
              <a:t>:</a:t>
            </a: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</a:t>
            </a: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</a:t>
            </a:r>
            <a:r>
              <a:rPr lang="de-DE" dirty="0" err="1" smtClean="0">
                <a:solidFill>
                  <a:srgbClr val="3F2C14"/>
                </a:solidFill>
              </a:rPr>
              <a:t>self-selection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</a:t>
            </a:r>
            <a:r>
              <a:rPr lang="de-DE" dirty="0" err="1" smtClean="0">
                <a:solidFill>
                  <a:srgbClr val="3F2C14"/>
                </a:solidFill>
              </a:rPr>
              <a:t>attraction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err="1">
                <a:solidFill>
                  <a:srgbClr val="3F2C14"/>
                </a:solidFill>
              </a:rPr>
              <a:t>p</a:t>
            </a:r>
            <a:r>
              <a:rPr lang="de-DE" dirty="0" err="1" smtClean="0">
                <a:solidFill>
                  <a:srgbClr val="3F2C14"/>
                </a:solidFill>
              </a:rPr>
              <a:t>ersons</a:t>
            </a:r>
            <a:r>
              <a:rPr lang="de-DE" dirty="0" smtClean="0">
                <a:solidFill>
                  <a:srgbClr val="3F2C14"/>
                </a:solidFill>
              </a:rPr>
              <a:t> </a:t>
            </a:r>
            <a:r>
              <a:rPr lang="de-DE" dirty="0" err="1" smtClean="0">
                <a:solidFill>
                  <a:srgbClr val="3F2C14"/>
                </a:solidFill>
              </a:rPr>
              <a:t>with</a:t>
            </a:r>
            <a:r>
              <a:rPr lang="de-DE" dirty="0" smtClean="0">
                <a:solidFill>
                  <a:srgbClr val="3F2C14"/>
                </a:solidFill>
              </a:rPr>
              <a:t> </a:t>
            </a:r>
            <a:r>
              <a:rPr lang="de-DE" dirty="0" err="1" smtClean="0">
                <a:solidFill>
                  <a:srgbClr val="3F2C14"/>
                </a:solidFill>
              </a:rPr>
              <a:t>mainly/solely</a:t>
            </a:r>
            <a:r>
              <a:rPr lang="de-DE" dirty="0" smtClean="0">
                <a:solidFill>
                  <a:srgbClr val="3F2C14"/>
                </a:solidFill>
              </a:rPr>
              <a:t> </a:t>
            </a:r>
            <a:r>
              <a:rPr lang="de-DE" dirty="0" err="1" smtClean="0">
                <a:solidFill>
                  <a:srgbClr val="3F2C14"/>
                </a:solidFill>
              </a:rPr>
              <a:t>monetary</a:t>
            </a:r>
            <a:r>
              <a:rPr lang="de-DE" dirty="0" smtClean="0">
                <a:solidFill>
                  <a:srgbClr val="3F2C14"/>
                </a:solidFill>
              </a:rPr>
              <a:t> </a:t>
            </a:r>
            <a:r>
              <a:rPr lang="de-DE" dirty="0" err="1" smtClean="0">
                <a:solidFill>
                  <a:srgbClr val="3F2C14"/>
                </a:solidFill>
              </a:rPr>
              <a:t>interests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solidFill>
                  <a:srgbClr val="3F2C14"/>
                </a:solidFill>
              </a:rPr>
              <a:t>Problem</a:t>
            </a:r>
            <a:r>
              <a:rPr lang="de-DE" b="1" dirty="0" smtClean="0">
                <a:solidFill>
                  <a:srgbClr val="3F2C14"/>
                </a:solidFill>
              </a:rPr>
              <a:t> 4</a:t>
            </a:r>
            <a:endParaRPr lang="de-DE" b="1" dirty="0">
              <a:solidFill>
                <a:srgbClr val="3F2C1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Performance </a:t>
            </a:r>
            <a:r>
              <a:rPr lang="de-DE" dirty="0" err="1" smtClean="0">
                <a:solidFill>
                  <a:srgbClr val="3F2C14"/>
                </a:solidFill>
              </a:rPr>
              <a:t>Pay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</a:t>
            </a: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</a:t>
            </a:r>
            <a:r>
              <a:rPr lang="de-DE" dirty="0" err="1" smtClean="0">
                <a:solidFill>
                  <a:srgbClr val="3F2C14"/>
                </a:solidFill>
              </a:rPr>
              <a:t>leads</a:t>
            </a:r>
            <a:r>
              <a:rPr lang="de-DE" dirty="0" smtClean="0">
                <a:solidFill>
                  <a:srgbClr val="3F2C14"/>
                </a:solidFill>
              </a:rPr>
              <a:t> to</a:t>
            </a: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</a:t>
            </a:r>
            <a:r>
              <a:rPr lang="de-DE" dirty="0" smtClean="0">
                <a:solidFill>
                  <a:srgbClr val="3F2C14"/>
                </a:solidFill>
              </a:rPr>
              <a:t>	</a:t>
            </a: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− </a:t>
            </a:r>
            <a:r>
              <a:rPr lang="de-DE" dirty="0" err="1" smtClean="0">
                <a:solidFill>
                  <a:srgbClr val="3F2C14"/>
                </a:solidFill>
              </a:rPr>
              <a:t>conflicts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</a:t>
            </a:r>
            <a:r>
              <a:rPr lang="de-DE" dirty="0" smtClean="0">
                <a:solidFill>
                  <a:srgbClr val="3F2C14"/>
                </a:solidFill>
              </a:rPr>
              <a:t>	− </a:t>
            </a:r>
            <a:r>
              <a:rPr lang="de-DE" dirty="0" err="1" smtClean="0">
                <a:solidFill>
                  <a:srgbClr val="3F2C14"/>
                </a:solidFill>
              </a:rPr>
              <a:t>disappointment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1870"/>
            <a:ext cx="8229600" cy="5164293"/>
          </a:xfrm>
        </p:spPr>
        <p:txBody>
          <a:bodyPr>
            <a:normAutofit/>
          </a:bodyPr>
          <a:lstStyle/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		</a:t>
            </a:r>
            <a:r>
              <a:rPr lang="de-DE" dirty="0" err="1" smtClean="0">
                <a:solidFill>
                  <a:srgbClr val="3F2C14"/>
                </a:solidFill>
              </a:rPr>
              <a:t>There</a:t>
            </a:r>
            <a:r>
              <a:rPr lang="de-DE" dirty="0" smtClean="0">
                <a:solidFill>
                  <a:srgbClr val="3F2C14"/>
                </a:solidFill>
              </a:rPr>
              <a:t> ARE</a:t>
            </a:r>
            <a:r>
              <a:rPr lang="de-DE" dirty="0" smtClean="0">
                <a:solidFill>
                  <a:srgbClr val="3F2C14"/>
                </a:solidFill>
              </a:rPr>
              <a:t>	</a:t>
            </a: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</a:t>
            </a: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		Alternatives to</a:t>
            </a: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		Performance </a:t>
            </a:r>
            <a:r>
              <a:rPr lang="de-DE" dirty="0" err="1" smtClean="0">
                <a:solidFill>
                  <a:srgbClr val="3F2C14"/>
                </a:solidFill>
              </a:rPr>
              <a:t>Pay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err="1" smtClean="0">
                <a:solidFill>
                  <a:srgbClr val="3F2C14"/>
                </a:solidFill>
              </a:rPr>
              <a:t>Fixed</a:t>
            </a:r>
            <a:r>
              <a:rPr lang="de-DE" b="1" dirty="0" smtClean="0">
                <a:solidFill>
                  <a:srgbClr val="3F2C14"/>
                </a:solidFill>
              </a:rPr>
              <a:t> </a:t>
            </a:r>
            <a:r>
              <a:rPr lang="de-DE" b="1" dirty="0" err="1" smtClean="0">
                <a:solidFill>
                  <a:srgbClr val="3F2C14"/>
                </a:solidFill>
              </a:rPr>
              <a:t>Wages</a:t>
            </a:r>
            <a:endParaRPr lang="de-DE" b="1" dirty="0">
              <a:solidFill>
                <a:srgbClr val="3F2C1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− </a:t>
            </a:r>
            <a:r>
              <a:rPr lang="de-DE" dirty="0" err="1" smtClean="0">
                <a:solidFill>
                  <a:srgbClr val="3F2C14"/>
                </a:solidFill>
              </a:rPr>
              <a:t>adjustment</a:t>
            </a:r>
            <a:r>
              <a:rPr lang="de-DE" dirty="0" smtClean="0">
                <a:solidFill>
                  <a:srgbClr val="3F2C14"/>
                </a:solidFill>
              </a:rPr>
              <a:t> AFTER </a:t>
            </a:r>
            <a:r>
              <a:rPr lang="de-DE" dirty="0" err="1" smtClean="0">
                <a:solidFill>
                  <a:srgbClr val="3F2C14"/>
                </a:solidFill>
              </a:rPr>
              <a:t>performance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− 360° </a:t>
            </a:r>
            <a:r>
              <a:rPr lang="de-DE" dirty="0" err="1" smtClean="0">
                <a:solidFill>
                  <a:srgbClr val="3F2C14"/>
                </a:solidFill>
              </a:rPr>
              <a:t>considerations</a:t>
            </a:r>
            <a:endParaRPr lang="de-DE" dirty="0" smtClean="0">
              <a:solidFill>
                <a:srgbClr val="3F2C14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err="1" smtClean="0">
                <a:solidFill>
                  <a:srgbClr val="3F2C14"/>
                </a:solidFill>
              </a:rPr>
              <a:t>Awards</a:t>
            </a:r>
            <a:endParaRPr lang="de-DE" b="1" dirty="0">
              <a:solidFill>
                <a:srgbClr val="3F2C1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− </a:t>
            </a:r>
            <a:r>
              <a:rPr lang="de-DE" dirty="0" err="1" smtClean="0">
                <a:solidFill>
                  <a:srgbClr val="3F2C14"/>
                </a:solidFill>
              </a:rPr>
              <a:t>raise</a:t>
            </a:r>
            <a:r>
              <a:rPr lang="de-DE" dirty="0" smtClean="0">
                <a:solidFill>
                  <a:srgbClr val="3F2C14"/>
                </a:solidFill>
              </a:rPr>
              <a:t>		</a:t>
            </a:r>
            <a:r>
              <a:rPr lang="de-DE" dirty="0" smtClean="0">
                <a:solidFill>
                  <a:srgbClr val="3F2C14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de-DE" dirty="0" smtClean="0">
                <a:solidFill>
                  <a:srgbClr val="3F2C14"/>
                </a:solidFill>
              </a:rPr>
              <a:t> </a:t>
            </a:r>
            <a:r>
              <a:rPr lang="de-DE" dirty="0" err="1" smtClean="0">
                <a:solidFill>
                  <a:srgbClr val="3F2C14"/>
                </a:solidFill>
              </a:rPr>
              <a:t>performance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				</a:t>
            </a:r>
            <a:r>
              <a:rPr lang="de-DE" dirty="0" smtClean="0">
                <a:solidFill>
                  <a:srgbClr val="3F2C14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de-DE" dirty="0" smtClean="0">
                <a:solidFill>
                  <a:srgbClr val="3F2C14"/>
                </a:solidFill>
              </a:rPr>
              <a:t> </a:t>
            </a:r>
            <a:r>
              <a:rPr lang="de-DE" dirty="0" err="1" smtClean="0">
                <a:solidFill>
                  <a:srgbClr val="3F2C14"/>
                </a:solidFill>
              </a:rPr>
              <a:t>loyalty</a:t>
            </a: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endParaRPr lang="de-DE" dirty="0" smtClean="0">
              <a:solidFill>
                <a:srgbClr val="3F2C14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rgbClr val="3F2C14"/>
                </a:solidFill>
              </a:rPr>
              <a:t>		− </a:t>
            </a:r>
            <a:r>
              <a:rPr lang="de-DE" dirty="0" err="1" smtClean="0">
                <a:solidFill>
                  <a:srgbClr val="3F2C14"/>
                </a:solidFill>
              </a:rPr>
              <a:t>are</a:t>
            </a:r>
            <a:r>
              <a:rPr lang="de-DE" dirty="0" smtClean="0">
                <a:solidFill>
                  <a:srgbClr val="3F2C14"/>
                </a:solidFill>
              </a:rPr>
              <a:t> </a:t>
            </a:r>
            <a:r>
              <a:rPr lang="de-DE" dirty="0" err="1" smtClean="0">
                <a:solidFill>
                  <a:srgbClr val="3F2C14"/>
                </a:solidFill>
              </a:rPr>
              <a:t>desired</a:t>
            </a:r>
            <a:r>
              <a:rPr lang="de-DE" dirty="0" smtClean="0">
                <a:solidFill>
                  <a:srgbClr val="3F2C14"/>
                </a:solidFill>
              </a:rPr>
              <a:t>.</a:t>
            </a:r>
            <a:endParaRPr lang="de-DE" dirty="0" smtClean="0">
              <a:solidFill>
                <a:srgbClr val="3F2C1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190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PAY and MOTIVATION</vt:lpstr>
      <vt:lpstr>Slide 2</vt:lpstr>
      <vt:lpstr>Problem 1</vt:lpstr>
      <vt:lpstr>Problem 2</vt:lpstr>
      <vt:lpstr>Problem 3</vt:lpstr>
      <vt:lpstr>Problem 4</vt:lpstr>
      <vt:lpstr>Slide 7</vt:lpstr>
      <vt:lpstr>Fixed Wages</vt:lpstr>
      <vt:lpstr>Awards</vt:lpstr>
    </vt:vector>
  </TitlesOfParts>
  <Company>IEW, University of Zurich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and MOTIVATION</dc:title>
  <dc:creator>Isabelle Ellenberger</dc:creator>
  <cp:lastModifiedBy>Isabelle Ellenberger</cp:lastModifiedBy>
  <cp:revision>3</cp:revision>
  <dcterms:created xsi:type="dcterms:W3CDTF">2009-10-09T07:49:49Z</dcterms:created>
  <dcterms:modified xsi:type="dcterms:W3CDTF">2009-10-09T08:19:34Z</dcterms:modified>
</cp:coreProperties>
</file>